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0" r:id="rId7"/>
    <p:sldId id="369" r:id="rId8"/>
    <p:sldId id="378" r:id="rId9"/>
    <p:sldId id="359" r:id="rId10"/>
    <p:sldId id="377" r:id="rId11"/>
    <p:sldId id="358" r:id="rId12"/>
    <p:sldId id="360" r:id="rId13"/>
    <p:sldId id="362" r:id="rId14"/>
    <p:sldId id="363" r:id="rId15"/>
    <p:sldId id="364" r:id="rId16"/>
    <p:sldId id="351" r:id="rId17"/>
    <p:sldId id="311" r:id="rId18"/>
    <p:sldId id="350" r:id="rId19"/>
    <p:sldId id="352" r:id="rId20"/>
    <p:sldId id="355" r:id="rId21"/>
    <p:sldId id="354" r:id="rId22"/>
    <p:sldId id="353" r:id="rId23"/>
    <p:sldId id="356" r:id="rId24"/>
    <p:sldId id="357" r:id="rId25"/>
    <p:sldId id="373" r:id="rId26"/>
    <p:sldId id="376" r:id="rId27"/>
    <p:sldId id="374" r:id="rId28"/>
    <p:sldId id="375" r:id="rId29"/>
    <p:sldId id="367" r:id="rId30"/>
    <p:sldId id="368" r:id="rId31"/>
    <p:sldId id="372" r:id="rId32"/>
    <p:sldId id="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3" autoAdjust="0"/>
    <p:restoredTop sz="94660"/>
  </p:normalViewPr>
  <p:slideViewPr>
    <p:cSldViewPr snapToGrid="0" showGuides="1">
      <p:cViewPr varScale="1">
        <p:scale>
          <a:sx n="85" d="100"/>
          <a:sy n="85" d="100"/>
        </p:scale>
        <p:origin x="734" y="62"/>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hyperlink" Target="https://javaee.github.io/javaee-spec/javadocs/" TargetMode="External"/><Relationship Id="rId3" Type="http://schemas.openxmlformats.org/officeDocument/2006/relationships/hyperlink" Target="http://www.ijcstjournal.org/volume-7/issue-1/IJCST-V7I1P4.pdf" TargetMode="External"/><Relationship Id="rId7" Type="http://schemas.openxmlformats.org/officeDocument/2006/relationships/hyperlink" Target="https://angular.io/docs" TargetMode="External"/><Relationship Id="rId2" Type="http://schemas.openxmlformats.org/officeDocument/2006/relationships/image" Target="../media/image40.gif"/><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2939275" y="1885859"/>
            <a:ext cx="7045234" cy="2031325"/>
          </a:xfrm>
          <a:prstGeom prst="rect">
            <a:avLst/>
          </a:prstGeom>
          <a:noFill/>
        </p:spPr>
        <p:txBody>
          <a:bodyPr wrap="square" rtlCol="0" anchor="ctr">
            <a:spAutoFit/>
          </a:bodyPr>
          <a:lstStyle/>
          <a:p>
            <a:pPr algn="r"/>
            <a:endParaRPr lang="en-US" sz="5400" dirty="0">
              <a:solidFill>
                <a:schemeClr val="bg1"/>
              </a:solidFill>
              <a:latin typeface="+mj-lt"/>
            </a:endParaRPr>
          </a:p>
          <a:p>
            <a:pPr algn="r"/>
            <a:r>
              <a:rPr lang="en-US" sz="7200" dirty="0" err="1">
                <a:solidFill>
                  <a:srgbClr val="FFFF00"/>
                </a:solidFill>
                <a:latin typeface="+mj-lt"/>
              </a:rPr>
              <a:t>PizzaZone</a:t>
            </a:r>
            <a:r>
              <a:rPr lang="en-US" sz="7200" dirty="0">
                <a:solidFill>
                  <a:srgbClr val="FFFF00"/>
                </a:solidFill>
                <a:latin typeface="+mj-lt"/>
              </a:rPr>
              <a:t>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6911268" y="4833642"/>
            <a:ext cx="5096214" cy="1200329"/>
          </a:xfrm>
          <a:prstGeom prst="rect">
            <a:avLst/>
          </a:prstGeom>
          <a:noFill/>
        </p:spPr>
        <p:txBody>
          <a:bodyPr wrap="square" rtlCol="0" anchor="ctr">
            <a:spAutoFit/>
          </a:bodyPr>
          <a:lstStyle/>
          <a:p>
            <a:pPr algn="r"/>
            <a:r>
              <a:rPr lang="en-GB" altLang="ko-KR" sz="2400" dirty="0">
                <a:solidFill>
                  <a:schemeClr val="bg1"/>
                </a:solidFill>
                <a:cs typeface="Arial" pitchFamily="34" charset="0"/>
              </a:rPr>
              <a:t>Presented By-</a:t>
            </a:r>
          </a:p>
          <a:p>
            <a:pPr algn="r">
              <a:buFont typeface="Arial" pitchFamily="34" charset="0"/>
              <a:buChar char="•"/>
            </a:pPr>
            <a:r>
              <a:rPr lang="en-GB" altLang="ko-KR" sz="2400" dirty="0">
                <a:solidFill>
                  <a:schemeClr val="bg1"/>
                </a:solidFill>
                <a:cs typeface="Arial" pitchFamily="34" charset="0"/>
              </a:rPr>
              <a:t>Abhishek </a:t>
            </a:r>
            <a:r>
              <a:rPr lang="en-GB" altLang="ko-KR" sz="2400" dirty="0" err="1">
                <a:solidFill>
                  <a:schemeClr val="bg1"/>
                </a:solidFill>
                <a:cs typeface="Arial" pitchFamily="34" charset="0"/>
              </a:rPr>
              <a:t>shetty</a:t>
            </a:r>
            <a:r>
              <a:rPr lang="en-GB" altLang="ko-KR" sz="2400" dirty="0">
                <a:solidFill>
                  <a:schemeClr val="bg1"/>
                </a:solidFill>
                <a:cs typeface="Arial" pitchFamily="34" charset="0"/>
              </a:rPr>
              <a:t>(229003)</a:t>
            </a:r>
          </a:p>
          <a:p>
            <a:pPr algn="r">
              <a:buFont typeface="Arial" pitchFamily="34" charset="0"/>
              <a:buChar char="•"/>
            </a:pPr>
            <a:r>
              <a:rPr lang="en-GB" altLang="ko-KR" sz="2400" dirty="0">
                <a:solidFill>
                  <a:schemeClr val="bg1"/>
                </a:solidFill>
                <a:cs typeface="Arial" pitchFamily="34" charset="0"/>
              </a:rPr>
              <a:t>Chinmay </a:t>
            </a:r>
            <a:r>
              <a:rPr lang="en-GB" altLang="ko-KR" sz="2400" dirty="0" err="1">
                <a:solidFill>
                  <a:schemeClr val="bg1"/>
                </a:solidFill>
                <a:cs typeface="Arial" pitchFamily="34" charset="0"/>
              </a:rPr>
              <a:t>vyawahare</a:t>
            </a:r>
            <a:r>
              <a:rPr lang="en-GB" altLang="ko-KR" sz="2400" dirty="0">
                <a:solidFill>
                  <a:schemeClr val="bg1"/>
                </a:solidFill>
                <a:cs typeface="Arial" pitchFamily="34" charset="0"/>
              </a:rPr>
              <a:t>(229113)</a:t>
            </a:r>
            <a:endParaRPr lang="ko-KR" altLang="en-US" sz="2400" dirty="0">
              <a:solidFill>
                <a:schemeClr val="bg1"/>
              </a:solidFill>
              <a:cs typeface="Arial" pitchFamily="34" charset="0"/>
            </a:endParaRPr>
          </a:p>
        </p:txBody>
      </p:sp>
      <p:sp>
        <p:nvSpPr>
          <p:cNvPr id="16" name="TextBox 15">
            <a:hlinkClick r:id="rId2"/>
            <a:extLst>
              <a:ext uri="{FF2B5EF4-FFF2-40B4-BE49-F238E27FC236}">
                <a16:creationId xmlns:a16="http://schemas.microsoft.com/office/drawing/2014/main" id="{CF639353-2FBF-45AF-BF9B-02441FCB654D}"/>
              </a:ext>
            </a:extLst>
          </p:cNvPr>
          <p:cNvSpPr txBox="1"/>
          <p:nvPr/>
        </p:nvSpPr>
        <p:spPr>
          <a:xfrm>
            <a:off x="6761286" y="6521617"/>
            <a:ext cx="509627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pic>
        <p:nvPicPr>
          <p:cNvPr id="12" name="Picture 3"/>
          <p:cNvPicPr>
            <a:picLocks noChangeAspect="1" noChangeArrowheads="1"/>
          </p:cNvPicPr>
          <p:nvPr/>
        </p:nvPicPr>
        <p:blipFill>
          <a:blip r:embed="rId3"/>
          <a:srcRect/>
          <a:stretch>
            <a:fillRect/>
          </a:stretch>
        </p:blipFill>
        <p:spPr bwMode="auto">
          <a:xfrm>
            <a:off x="378822" y="209005"/>
            <a:ext cx="1713927" cy="1502230"/>
          </a:xfrm>
          <a:prstGeom prst="rect">
            <a:avLst/>
          </a:prstGeom>
          <a:noFill/>
          <a:ln w="9525">
            <a:noFill/>
            <a:miter lim="800000"/>
            <a:headEnd/>
            <a:tailEnd/>
          </a:ln>
          <a:effectLst/>
        </p:spPr>
      </p:pic>
      <p:pic>
        <p:nvPicPr>
          <p:cNvPr id="13" name="Picture 2"/>
          <p:cNvPicPr>
            <a:picLocks noChangeAspect="1" noChangeArrowheads="1"/>
          </p:cNvPicPr>
          <p:nvPr/>
        </p:nvPicPr>
        <p:blipFill>
          <a:blip r:embed="rId4"/>
          <a:srcRect/>
          <a:stretch>
            <a:fillRect/>
          </a:stretch>
        </p:blipFill>
        <p:spPr bwMode="auto">
          <a:xfrm>
            <a:off x="8765177" y="324933"/>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7862" y="3198167"/>
            <a:ext cx="4232366" cy="461665"/>
          </a:xfrm>
          <a:prstGeom prst="rect">
            <a:avLst/>
          </a:prstGeom>
          <a:noFill/>
        </p:spPr>
        <p:txBody>
          <a:bodyPr wrap="square" rtlCol="0">
            <a:spAutoFit/>
          </a:bodyPr>
          <a:lstStyle/>
          <a:p>
            <a:r>
              <a:rPr lang="en-GB" sz="2400" b="1" dirty="0">
                <a:solidFill>
                  <a:schemeClr val="bg1"/>
                </a:solidFill>
                <a:highlight>
                  <a:srgbClr val="000000"/>
                </a:highlight>
              </a:rPr>
              <a:t>Activity Diagram Of User</a:t>
            </a:r>
            <a:endParaRPr lang="en-US" sz="2400" b="1" dirty="0">
              <a:solidFill>
                <a:schemeClr val="bg1"/>
              </a:solidFill>
              <a:highlight>
                <a:srgbClr val="000000"/>
              </a:highlight>
            </a:endParaRPr>
          </a:p>
        </p:txBody>
      </p:sp>
      <p:pic>
        <p:nvPicPr>
          <p:cNvPr id="4" name="Picture 3">
            <a:extLst>
              <a:ext uri="{FF2B5EF4-FFF2-40B4-BE49-F238E27FC236}">
                <a16:creationId xmlns:a16="http://schemas.microsoft.com/office/drawing/2014/main" id="{5102D184-77A0-4D1F-AFA6-7A273C4BCA8E}"/>
              </a:ext>
            </a:extLst>
          </p:cNvPr>
          <p:cNvPicPr>
            <a:picLocks noChangeAspect="1"/>
          </p:cNvPicPr>
          <p:nvPr/>
        </p:nvPicPr>
        <p:blipFill rotWithShape="1">
          <a:blip r:embed="rId2">
            <a:extLst>
              <a:ext uri="{28A0092B-C50C-407E-A947-70E740481C1C}">
                <a14:useLocalDpi xmlns:a14="http://schemas.microsoft.com/office/drawing/2010/main" val="0"/>
              </a:ext>
            </a:extLst>
          </a:blip>
          <a:srcRect t="1777" r="5493" b="8667"/>
          <a:stretch/>
        </p:blipFill>
        <p:spPr>
          <a:xfrm>
            <a:off x="4193212" y="274320"/>
            <a:ext cx="5112153" cy="64940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73983" y="235131"/>
            <a:ext cx="2939143" cy="830997"/>
          </a:xfrm>
          <a:prstGeom prst="rect">
            <a:avLst/>
          </a:prstGeom>
          <a:noFill/>
        </p:spPr>
        <p:txBody>
          <a:bodyPr wrap="square" rtlCol="0">
            <a:spAutoFit/>
          </a:bodyPr>
          <a:lstStyle/>
          <a:p>
            <a:r>
              <a:rPr lang="en-GB" sz="2400" b="1" dirty="0">
                <a:solidFill>
                  <a:schemeClr val="bg1"/>
                </a:solidFill>
                <a:highlight>
                  <a:srgbClr val="000000"/>
                </a:highlight>
              </a:rPr>
              <a:t>Admin </a:t>
            </a:r>
            <a:r>
              <a:rPr lang="en-GB" sz="2400" b="1" dirty="0" err="1">
                <a:solidFill>
                  <a:schemeClr val="bg1"/>
                </a:solidFill>
                <a:highlight>
                  <a:srgbClr val="000000"/>
                </a:highlight>
              </a:rPr>
              <a:t>UseCase</a:t>
            </a:r>
            <a:r>
              <a:rPr lang="en-GB" sz="2400" b="1" dirty="0">
                <a:solidFill>
                  <a:schemeClr val="bg1"/>
                </a:solidFill>
                <a:highlight>
                  <a:srgbClr val="000000"/>
                </a:highlight>
              </a:rPr>
              <a:t> </a:t>
            </a:r>
          </a:p>
          <a:p>
            <a:r>
              <a:rPr lang="en-GB" sz="2400" b="1" dirty="0">
                <a:solidFill>
                  <a:schemeClr val="bg1"/>
                </a:solidFill>
                <a:highlight>
                  <a:srgbClr val="000000"/>
                </a:highlight>
              </a:rPr>
              <a:t>Diagram</a:t>
            </a:r>
            <a:endParaRPr lang="en-US" sz="2400" b="1" dirty="0">
              <a:solidFill>
                <a:schemeClr val="bg1"/>
              </a:solidFill>
              <a:highlight>
                <a:srgbClr val="000000"/>
              </a:highlight>
            </a:endParaRPr>
          </a:p>
        </p:txBody>
      </p:sp>
      <p:sp>
        <p:nvSpPr>
          <p:cNvPr id="5" name="TextBox 4"/>
          <p:cNvSpPr txBox="1"/>
          <p:nvPr/>
        </p:nvSpPr>
        <p:spPr>
          <a:xfrm>
            <a:off x="2219598" y="235131"/>
            <a:ext cx="2939143" cy="830997"/>
          </a:xfrm>
          <a:prstGeom prst="rect">
            <a:avLst/>
          </a:prstGeom>
          <a:noFill/>
        </p:spPr>
        <p:txBody>
          <a:bodyPr wrap="square" rtlCol="0">
            <a:spAutoFit/>
          </a:bodyPr>
          <a:lstStyle/>
          <a:p>
            <a:r>
              <a:rPr lang="en-GB" sz="2400" b="1" dirty="0">
                <a:solidFill>
                  <a:schemeClr val="bg1"/>
                </a:solidFill>
                <a:highlight>
                  <a:srgbClr val="000000"/>
                </a:highlight>
              </a:rPr>
              <a:t>User</a:t>
            </a:r>
          </a:p>
          <a:p>
            <a:r>
              <a:rPr lang="en-GB" sz="2400" b="1" dirty="0" err="1">
                <a:solidFill>
                  <a:schemeClr val="bg1"/>
                </a:solidFill>
                <a:highlight>
                  <a:srgbClr val="000000"/>
                </a:highlight>
              </a:rPr>
              <a:t>UseCase</a:t>
            </a:r>
            <a:r>
              <a:rPr lang="en-GB" sz="2400" b="1" dirty="0">
                <a:solidFill>
                  <a:schemeClr val="bg1"/>
                </a:solidFill>
                <a:highlight>
                  <a:srgbClr val="000000"/>
                </a:highlight>
              </a:rPr>
              <a:t> Diagram</a:t>
            </a:r>
            <a:endParaRPr lang="en-US" sz="2400" b="1" dirty="0">
              <a:solidFill>
                <a:schemeClr val="bg1"/>
              </a:solidFill>
              <a:highlight>
                <a:srgbClr val="000000"/>
              </a:highlight>
            </a:endParaRPr>
          </a:p>
        </p:txBody>
      </p:sp>
      <p:pic>
        <p:nvPicPr>
          <p:cNvPr id="3" name="Picture 2">
            <a:extLst>
              <a:ext uri="{FF2B5EF4-FFF2-40B4-BE49-F238E27FC236}">
                <a16:creationId xmlns:a16="http://schemas.microsoft.com/office/drawing/2014/main" id="{EBD5BB3C-9B4A-BAAB-29B9-A399AF1CB006}"/>
              </a:ext>
            </a:extLst>
          </p:cNvPr>
          <p:cNvPicPr>
            <a:picLocks noChangeAspect="1"/>
          </p:cNvPicPr>
          <p:nvPr/>
        </p:nvPicPr>
        <p:blipFill rotWithShape="1">
          <a:blip r:embed="rId2">
            <a:extLst>
              <a:ext uri="{28A0092B-C50C-407E-A947-70E740481C1C}">
                <a14:useLocalDpi xmlns:a14="http://schemas.microsoft.com/office/drawing/2010/main" val="0"/>
              </a:ext>
            </a:extLst>
          </a:blip>
          <a:srcRect t="3222" r="43220" b="26556"/>
          <a:stretch/>
        </p:blipFill>
        <p:spPr>
          <a:xfrm>
            <a:off x="117511" y="1385611"/>
            <a:ext cx="5826088" cy="4815840"/>
          </a:xfrm>
          <a:prstGeom prst="rect">
            <a:avLst/>
          </a:prstGeom>
        </p:spPr>
      </p:pic>
      <p:pic>
        <p:nvPicPr>
          <p:cNvPr id="7" name="Picture 6">
            <a:extLst>
              <a:ext uri="{FF2B5EF4-FFF2-40B4-BE49-F238E27FC236}">
                <a16:creationId xmlns:a16="http://schemas.microsoft.com/office/drawing/2014/main" id="{F96C7BF0-DDF4-36D2-3D6F-A1B9E6DD5B5E}"/>
              </a:ext>
            </a:extLst>
          </p:cNvPr>
          <p:cNvPicPr>
            <a:picLocks noChangeAspect="1"/>
          </p:cNvPicPr>
          <p:nvPr/>
        </p:nvPicPr>
        <p:blipFill rotWithShape="1">
          <a:blip r:embed="rId3">
            <a:extLst>
              <a:ext uri="{28A0092B-C50C-407E-A947-70E740481C1C}">
                <a14:useLocalDpi xmlns:a14="http://schemas.microsoft.com/office/drawing/2010/main" val="0"/>
              </a:ext>
            </a:extLst>
          </a:blip>
          <a:srcRect l="5117" t="1129" r="44188" b="35426"/>
          <a:stretch/>
        </p:blipFill>
        <p:spPr>
          <a:xfrm>
            <a:off x="6042646" y="1385611"/>
            <a:ext cx="5398240" cy="47757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0626" y="369389"/>
            <a:ext cx="3396343" cy="523220"/>
          </a:xfrm>
          <a:prstGeom prst="rect">
            <a:avLst/>
          </a:prstGeom>
          <a:noFill/>
        </p:spPr>
        <p:txBody>
          <a:bodyPr wrap="square" rtlCol="0">
            <a:spAutoFit/>
          </a:bodyPr>
          <a:lstStyle/>
          <a:p>
            <a:r>
              <a:rPr lang="en-GB" sz="2800" b="1" dirty="0">
                <a:solidFill>
                  <a:schemeClr val="bg1"/>
                </a:solidFill>
                <a:highlight>
                  <a:srgbClr val="000000"/>
                </a:highlight>
              </a:rPr>
              <a:t>DFD Diagram</a:t>
            </a:r>
            <a:endParaRPr lang="en-US" sz="2800" b="1" dirty="0">
              <a:solidFill>
                <a:schemeClr val="bg1"/>
              </a:solidFill>
              <a:highlight>
                <a:srgbClr val="000000"/>
              </a:highlight>
            </a:endParaRPr>
          </a:p>
        </p:txBody>
      </p:sp>
      <p:pic>
        <p:nvPicPr>
          <p:cNvPr id="3" name="Picture 2">
            <a:extLst>
              <a:ext uri="{FF2B5EF4-FFF2-40B4-BE49-F238E27FC236}">
                <a16:creationId xmlns:a16="http://schemas.microsoft.com/office/drawing/2014/main" id="{849859C1-2C32-863E-D972-2840B99EEEFF}"/>
              </a:ext>
            </a:extLst>
          </p:cNvPr>
          <p:cNvPicPr>
            <a:picLocks noChangeAspect="1"/>
          </p:cNvPicPr>
          <p:nvPr/>
        </p:nvPicPr>
        <p:blipFill rotWithShape="1">
          <a:blip r:embed="rId2">
            <a:extLst>
              <a:ext uri="{28A0092B-C50C-407E-A947-70E740481C1C}">
                <a14:useLocalDpi xmlns:a14="http://schemas.microsoft.com/office/drawing/2010/main" val="0"/>
              </a:ext>
            </a:extLst>
          </a:blip>
          <a:srcRect r="21072" b="18693"/>
          <a:stretch/>
        </p:blipFill>
        <p:spPr>
          <a:xfrm>
            <a:off x="4213485" y="1057835"/>
            <a:ext cx="7655786" cy="55760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21B964-48B4-D8A2-B7E8-BEF6ED995554}"/>
              </a:ext>
            </a:extLst>
          </p:cNvPr>
          <p:cNvPicPr>
            <a:picLocks noChangeAspect="1"/>
          </p:cNvPicPr>
          <p:nvPr/>
        </p:nvPicPr>
        <p:blipFill rotWithShape="1">
          <a:blip r:embed="rId2">
            <a:extLst>
              <a:ext uri="{28A0092B-C50C-407E-A947-70E740481C1C}">
                <a14:useLocalDpi xmlns:a14="http://schemas.microsoft.com/office/drawing/2010/main" val="0"/>
              </a:ext>
            </a:extLst>
          </a:blip>
          <a:srcRect t="2614" r="8066" b="25098"/>
          <a:stretch/>
        </p:blipFill>
        <p:spPr>
          <a:xfrm>
            <a:off x="3454404" y="52009"/>
            <a:ext cx="5967503" cy="6631007"/>
          </a:xfrm>
          <a:prstGeom prst="rect">
            <a:avLst/>
          </a:prstGeom>
        </p:spPr>
      </p:pic>
      <p:sp>
        <p:nvSpPr>
          <p:cNvPr id="12" name="TextBox 11">
            <a:extLst>
              <a:ext uri="{FF2B5EF4-FFF2-40B4-BE49-F238E27FC236}">
                <a16:creationId xmlns:a16="http://schemas.microsoft.com/office/drawing/2014/main" id="{57DA089F-7036-B4D7-8D7F-FF949D8D1292}"/>
              </a:ext>
            </a:extLst>
          </p:cNvPr>
          <p:cNvSpPr txBox="1"/>
          <p:nvPr/>
        </p:nvSpPr>
        <p:spPr>
          <a:xfrm>
            <a:off x="5009719" y="6167718"/>
            <a:ext cx="3752950" cy="461665"/>
          </a:xfrm>
          <a:prstGeom prst="rect">
            <a:avLst/>
          </a:prstGeom>
          <a:noFill/>
        </p:spPr>
        <p:txBody>
          <a:bodyPr wrap="none" rtlCol="0">
            <a:spAutoFit/>
          </a:bodyPr>
          <a:lstStyle/>
          <a:p>
            <a:r>
              <a:rPr lang="en-IN" sz="2400" dirty="0">
                <a:highlight>
                  <a:srgbClr val="C0C0C0"/>
                </a:highlight>
              </a:rPr>
              <a:t>1</a:t>
            </a:r>
            <a:r>
              <a:rPr lang="en-IN" sz="2400" baseline="30000" dirty="0">
                <a:highlight>
                  <a:srgbClr val="C0C0C0"/>
                </a:highlight>
              </a:rPr>
              <a:t>st</a:t>
            </a:r>
            <a:r>
              <a:rPr lang="en-IN" sz="2400" dirty="0">
                <a:highlight>
                  <a:srgbClr val="C0C0C0"/>
                </a:highlight>
              </a:rPr>
              <a:t> level data flow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0EC700-A4D0-37C5-C229-E2ED3EAD7856}"/>
              </a:ext>
            </a:extLst>
          </p:cNvPr>
          <p:cNvPicPr>
            <a:picLocks noChangeAspect="1"/>
          </p:cNvPicPr>
          <p:nvPr/>
        </p:nvPicPr>
        <p:blipFill rotWithShape="1">
          <a:blip r:embed="rId2">
            <a:extLst>
              <a:ext uri="{28A0092B-C50C-407E-A947-70E740481C1C}">
                <a14:useLocalDpi xmlns:a14="http://schemas.microsoft.com/office/drawing/2010/main" val="0"/>
              </a:ext>
            </a:extLst>
          </a:blip>
          <a:srcRect l="4620" t="4836" r="7671" b="28889"/>
          <a:stretch/>
        </p:blipFill>
        <p:spPr>
          <a:xfrm>
            <a:off x="21608" y="2393575"/>
            <a:ext cx="6074392" cy="4012635"/>
          </a:xfrm>
          <a:prstGeom prst="rect">
            <a:avLst/>
          </a:prstGeom>
        </p:spPr>
      </p:pic>
      <p:pic>
        <p:nvPicPr>
          <p:cNvPr id="5" name="Picture 4">
            <a:extLst>
              <a:ext uri="{FF2B5EF4-FFF2-40B4-BE49-F238E27FC236}">
                <a16:creationId xmlns:a16="http://schemas.microsoft.com/office/drawing/2014/main" id="{AE12A493-A63C-864B-61EC-946268F06A5B}"/>
              </a:ext>
            </a:extLst>
          </p:cNvPr>
          <p:cNvPicPr>
            <a:picLocks noChangeAspect="1"/>
          </p:cNvPicPr>
          <p:nvPr/>
        </p:nvPicPr>
        <p:blipFill rotWithShape="1">
          <a:blip r:embed="rId3">
            <a:extLst>
              <a:ext uri="{28A0092B-C50C-407E-A947-70E740481C1C}">
                <a14:useLocalDpi xmlns:a14="http://schemas.microsoft.com/office/drawing/2010/main" val="0"/>
              </a:ext>
            </a:extLst>
          </a:blip>
          <a:srcRect t="3007" b="42091"/>
          <a:stretch/>
        </p:blipFill>
        <p:spPr>
          <a:xfrm>
            <a:off x="6215533" y="2133599"/>
            <a:ext cx="5841996" cy="4532589"/>
          </a:xfrm>
          <a:prstGeom prst="rect">
            <a:avLst/>
          </a:prstGeom>
        </p:spPr>
      </p:pic>
      <p:sp>
        <p:nvSpPr>
          <p:cNvPr id="6" name="TextBox 5">
            <a:extLst>
              <a:ext uri="{FF2B5EF4-FFF2-40B4-BE49-F238E27FC236}">
                <a16:creationId xmlns:a16="http://schemas.microsoft.com/office/drawing/2014/main" id="{82EA5BD1-01E5-511B-541C-04E5DACF2D62}"/>
              </a:ext>
            </a:extLst>
          </p:cNvPr>
          <p:cNvSpPr txBox="1"/>
          <p:nvPr/>
        </p:nvSpPr>
        <p:spPr>
          <a:xfrm flipH="1">
            <a:off x="1094589" y="1021977"/>
            <a:ext cx="4078046" cy="707886"/>
          </a:xfrm>
          <a:prstGeom prst="rect">
            <a:avLst/>
          </a:prstGeom>
          <a:noFill/>
        </p:spPr>
        <p:txBody>
          <a:bodyPr wrap="square" rtlCol="0">
            <a:spAutoFit/>
          </a:bodyPr>
          <a:lstStyle/>
          <a:p>
            <a:r>
              <a:rPr lang="en-IN" sz="4000" dirty="0">
                <a:solidFill>
                  <a:schemeClr val="bg1"/>
                </a:solidFill>
                <a:highlight>
                  <a:srgbClr val="000000"/>
                </a:highlight>
              </a:rPr>
              <a:t>User Side DFD</a:t>
            </a:r>
          </a:p>
        </p:txBody>
      </p:sp>
      <p:sp>
        <p:nvSpPr>
          <p:cNvPr id="7" name="TextBox 6">
            <a:extLst>
              <a:ext uri="{FF2B5EF4-FFF2-40B4-BE49-F238E27FC236}">
                <a16:creationId xmlns:a16="http://schemas.microsoft.com/office/drawing/2014/main" id="{01B3958E-A7E5-EC55-488C-88A974089408}"/>
              </a:ext>
            </a:extLst>
          </p:cNvPr>
          <p:cNvSpPr txBox="1"/>
          <p:nvPr/>
        </p:nvSpPr>
        <p:spPr>
          <a:xfrm flipH="1">
            <a:off x="6715459" y="878541"/>
            <a:ext cx="4078046" cy="707886"/>
          </a:xfrm>
          <a:prstGeom prst="rect">
            <a:avLst/>
          </a:prstGeom>
          <a:noFill/>
        </p:spPr>
        <p:txBody>
          <a:bodyPr wrap="square" rtlCol="0">
            <a:spAutoFit/>
          </a:bodyPr>
          <a:lstStyle/>
          <a:p>
            <a:r>
              <a:rPr lang="en-IN" sz="4000" dirty="0">
                <a:solidFill>
                  <a:schemeClr val="bg1"/>
                </a:solidFill>
                <a:highlight>
                  <a:srgbClr val="000000"/>
                </a:highlight>
              </a:rPr>
              <a:t>Admin Side DFD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meScreen.jpg"/>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P\Desktop\projectDiagram\screenshots\Screenshot (479).png"/>
          <p:cNvPicPr>
            <a:picLocks noChangeAspect="1" noChangeArrowheads="1"/>
          </p:cNvPicPr>
          <p:nvPr/>
        </p:nvPicPr>
        <p:blipFill>
          <a:blip r:embed="rId2"/>
          <a:srcRect/>
          <a:stretch>
            <a:fillRect/>
          </a:stretch>
        </p:blipFill>
        <p:spPr bwMode="auto">
          <a:xfrm>
            <a:off x="156754" y="287383"/>
            <a:ext cx="5760720" cy="2821577"/>
          </a:xfrm>
          <a:prstGeom prst="rect">
            <a:avLst/>
          </a:prstGeom>
          <a:noFill/>
        </p:spPr>
      </p:pic>
      <p:pic>
        <p:nvPicPr>
          <p:cNvPr id="1027" name="Picture 3" descr="C:\Users\HP\Desktop\projectDiagram\screenshots\Screenshot (480).png"/>
          <p:cNvPicPr>
            <a:picLocks noChangeAspect="1" noChangeArrowheads="1"/>
          </p:cNvPicPr>
          <p:nvPr/>
        </p:nvPicPr>
        <p:blipFill>
          <a:blip r:embed="rId3"/>
          <a:srcRect/>
          <a:stretch>
            <a:fillRect/>
          </a:stretch>
        </p:blipFill>
        <p:spPr bwMode="auto">
          <a:xfrm>
            <a:off x="6035041" y="313509"/>
            <a:ext cx="5603965" cy="2821578"/>
          </a:xfrm>
          <a:prstGeom prst="rect">
            <a:avLst/>
          </a:prstGeom>
          <a:noFill/>
        </p:spPr>
      </p:pic>
      <p:pic>
        <p:nvPicPr>
          <p:cNvPr id="1028" name="Picture 4" descr="C:\Users\HP\Desktop\projectDiagram\screenshots\Screenshot (481).png"/>
          <p:cNvPicPr>
            <a:picLocks noChangeAspect="1" noChangeArrowheads="1"/>
          </p:cNvPicPr>
          <p:nvPr/>
        </p:nvPicPr>
        <p:blipFill>
          <a:blip r:embed="rId4"/>
          <a:srcRect/>
          <a:stretch>
            <a:fillRect/>
          </a:stretch>
        </p:blipFill>
        <p:spPr bwMode="auto">
          <a:xfrm>
            <a:off x="2073018" y="3148150"/>
            <a:ext cx="7137243" cy="3422467"/>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HP\Desktop\projectDiagram\screenshots\Screenshot (483).png"/>
          <p:cNvPicPr>
            <a:picLocks noChangeAspect="1" noChangeArrowheads="1"/>
          </p:cNvPicPr>
          <p:nvPr/>
        </p:nvPicPr>
        <p:blipFill>
          <a:blip r:embed="rId2"/>
          <a:srcRect/>
          <a:stretch>
            <a:fillRect/>
          </a:stretch>
        </p:blipFill>
        <p:spPr bwMode="auto">
          <a:xfrm>
            <a:off x="243568" y="-1"/>
            <a:ext cx="5909038" cy="3344091"/>
          </a:xfrm>
          <a:prstGeom prst="rect">
            <a:avLst/>
          </a:prstGeom>
          <a:noFill/>
        </p:spPr>
      </p:pic>
      <p:pic>
        <p:nvPicPr>
          <p:cNvPr id="2052" name="Picture 4" descr="C:\Users\HP\Desktop\projectDiagram\screenshots\Screenshot (484).png"/>
          <p:cNvPicPr>
            <a:picLocks noChangeAspect="1" noChangeArrowheads="1"/>
          </p:cNvPicPr>
          <p:nvPr/>
        </p:nvPicPr>
        <p:blipFill>
          <a:blip r:embed="rId3"/>
          <a:srcRect/>
          <a:stretch>
            <a:fillRect/>
          </a:stretch>
        </p:blipFill>
        <p:spPr bwMode="auto">
          <a:xfrm>
            <a:off x="6387464" y="3409406"/>
            <a:ext cx="5700032" cy="3302675"/>
          </a:xfrm>
          <a:prstGeom prst="rect">
            <a:avLst/>
          </a:prstGeom>
          <a:noFill/>
        </p:spPr>
      </p:pic>
      <p:pic>
        <p:nvPicPr>
          <p:cNvPr id="2054" name="Picture 6" descr="C:\Users\HP\Desktop\projectDiagram\screenshots\Screenshot (506).png"/>
          <p:cNvPicPr>
            <a:picLocks noChangeAspect="1" noChangeArrowheads="1"/>
          </p:cNvPicPr>
          <p:nvPr/>
        </p:nvPicPr>
        <p:blipFill>
          <a:blip r:embed="rId4"/>
          <a:srcRect/>
          <a:stretch>
            <a:fillRect/>
          </a:stretch>
        </p:blipFill>
        <p:spPr bwMode="auto">
          <a:xfrm>
            <a:off x="6282961" y="91441"/>
            <a:ext cx="5804535" cy="3213462"/>
          </a:xfrm>
          <a:prstGeom prst="rect">
            <a:avLst/>
          </a:prstGeom>
          <a:noFill/>
        </p:spPr>
      </p:pic>
      <p:sp>
        <p:nvSpPr>
          <p:cNvPr id="8" name="Rectangle 7"/>
          <p:cNvSpPr/>
          <p:nvPr/>
        </p:nvSpPr>
        <p:spPr>
          <a:xfrm>
            <a:off x="5029200" y="3892731"/>
            <a:ext cx="940526" cy="914400"/>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81451" y="3892731"/>
            <a:ext cx="927463" cy="731520"/>
          </a:xfrm>
          <a:prstGeom prst="rect">
            <a:avLst/>
          </a:prstGeom>
          <a:noFill/>
          <a:ln>
            <a:solidFill>
              <a:srgbClr val="FF0000">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C:\Users\HP\Desktop\projectDiagram\screenshots\Screenshot (497).png"/>
          <p:cNvPicPr>
            <a:picLocks noChangeAspect="1" noChangeArrowheads="1"/>
          </p:cNvPicPr>
          <p:nvPr/>
        </p:nvPicPr>
        <p:blipFill>
          <a:blip r:embed="rId5"/>
          <a:srcRect/>
          <a:stretch>
            <a:fillRect/>
          </a:stretch>
        </p:blipFill>
        <p:spPr bwMode="auto">
          <a:xfrm>
            <a:off x="178253" y="3463768"/>
            <a:ext cx="5922100" cy="3237477"/>
          </a:xfrm>
          <a:prstGeom prst="rect">
            <a:avLst/>
          </a:prstGeom>
          <a:noFill/>
        </p:spPr>
      </p:pic>
      <p:sp>
        <p:nvSpPr>
          <p:cNvPr id="10" name="Rounded Rectangle 9"/>
          <p:cNvSpPr/>
          <p:nvPr/>
        </p:nvSpPr>
        <p:spPr>
          <a:xfrm>
            <a:off x="4937760" y="3971109"/>
            <a:ext cx="1005840" cy="744582"/>
          </a:xfrm>
          <a:prstGeom prst="roundRect">
            <a:avLst/>
          </a:prstGeom>
          <a:noFill/>
          <a:ln>
            <a:solidFill>
              <a:srgbClr val="FF0000">
                <a:alpha val="8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P\Desktop\projectDiagram\screenshots\Screenshot (486).png"/>
          <p:cNvPicPr>
            <a:picLocks noChangeAspect="1" noChangeArrowheads="1"/>
          </p:cNvPicPr>
          <p:nvPr/>
        </p:nvPicPr>
        <p:blipFill>
          <a:blip r:embed="rId2"/>
          <a:srcRect/>
          <a:stretch>
            <a:fillRect/>
          </a:stretch>
        </p:blipFill>
        <p:spPr bwMode="auto">
          <a:xfrm>
            <a:off x="191316" y="169817"/>
            <a:ext cx="5203643" cy="2873829"/>
          </a:xfrm>
          <a:prstGeom prst="rect">
            <a:avLst/>
          </a:prstGeom>
          <a:noFill/>
        </p:spPr>
      </p:pic>
      <p:pic>
        <p:nvPicPr>
          <p:cNvPr id="3075" name="Picture 3" descr="C:\Users\HP\Desktop\projectDiagram\screenshots\Screenshot (487).png"/>
          <p:cNvPicPr>
            <a:picLocks noChangeAspect="1" noChangeArrowheads="1"/>
          </p:cNvPicPr>
          <p:nvPr/>
        </p:nvPicPr>
        <p:blipFill>
          <a:blip r:embed="rId3"/>
          <a:srcRect/>
          <a:stretch>
            <a:fillRect/>
          </a:stretch>
        </p:blipFill>
        <p:spPr bwMode="auto">
          <a:xfrm>
            <a:off x="5603813" y="184457"/>
            <a:ext cx="6387890" cy="2898377"/>
          </a:xfrm>
          <a:prstGeom prst="rect">
            <a:avLst/>
          </a:prstGeom>
          <a:noFill/>
        </p:spPr>
      </p:pic>
      <p:pic>
        <p:nvPicPr>
          <p:cNvPr id="3076" name="Picture 4" descr="C:\Users\HP\Desktop\projectDiagram\screenshots\Screenshot (488).png"/>
          <p:cNvPicPr>
            <a:picLocks noChangeAspect="1" noChangeArrowheads="1"/>
          </p:cNvPicPr>
          <p:nvPr/>
        </p:nvPicPr>
        <p:blipFill>
          <a:blip r:embed="rId4"/>
          <a:srcRect/>
          <a:stretch>
            <a:fillRect/>
          </a:stretch>
        </p:blipFill>
        <p:spPr bwMode="auto">
          <a:xfrm>
            <a:off x="230505" y="3396342"/>
            <a:ext cx="5099141" cy="3278777"/>
          </a:xfrm>
          <a:prstGeom prst="rect">
            <a:avLst/>
          </a:prstGeom>
          <a:noFill/>
        </p:spPr>
      </p:pic>
      <p:pic>
        <p:nvPicPr>
          <p:cNvPr id="3077" name="Picture 5" descr="C:\Users\HP\Desktop\projectDiagram\screenshots\Screenshot (489).png"/>
          <p:cNvPicPr>
            <a:picLocks noChangeAspect="1" noChangeArrowheads="1"/>
          </p:cNvPicPr>
          <p:nvPr/>
        </p:nvPicPr>
        <p:blipFill>
          <a:blip r:embed="rId5"/>
          <a:srcRect/>
          <a:stretch>
            <a:fillRect/>
          </a:stretch>
        </p:blipFill>
        <p:spPr bwMode="auto">
          <a:xfrm>
            <a:off x="5669280" y="3392527"/>
            <a:ext cx="6217920" cy="3295656"/>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HP\Desktop\projectDiagram\screenshots\Screenshot (490).png"/>
          <p:cNvPicPr>
            <a:picLocks noChangeAspect="1" noChangeArrowheads="1"/>
          </p:cNvPicPr>
          <p:nvPr/>
        </p:nvPicPr>
        <p:blipFill>
          <a:blip r:embed="rId2"/>
          <a:srcRect/>
          <a:stretch>
            <a:fillRect/>
          </a:stretch>
        </p:blipFill>
        <p:spPr bwMode="auto">
          <a:xfrm>
            <a:off x="230505" y="169817"/>
            <a:ext cx="5869849" cy="3300179"/>
          </a:xfrm>
          <a:prstGeom prst="rect">
            <a:avLst/>
          </a:prstGeom>
          <a:noFill/>
        </p:spPr>
      </p:pic>
      <p:pic>
        <p:nvPicPr>
          <p:cNvPr id="4099" name="Picture 3" descr="C:\Users\HP\Desktop\projectDiagram\screenshots\Screenshot (491).png"/>
          <p:cNvPicPr>
            <a:picLocks noChangeAspect="1" noChangeArrowheads="1"/>
          </p:cNvPicPr>
          <p:nvPr/>
        </p:nvPicPr>
        <p:blipFill>
          <a:blip r:embed="rId3"/>
          <a:srcRect/>
          <a:stretch>
            <a:fillRect/>
          </a:stretch>
        </p:blipFill>
        <p:spPr bwMode="auto">
          <a:xfrm>
            <a:off x="6252481" y="234051"/>
            <a:ext cx="5647781" cy="3116572"/>
          </a:xfrm>
          <a:prstGeom prst="rect">
            <a:avLst/>
          </a:prstGeom>
          <a:noFill/>
        </p:spPr>
      </p:pic>
      <p:pic>
        <p:nvPicPr>
          <p:cNvPr id="4100" name="Picture 4" descr="C:\Users\HP\Desktop\projectDiagram\screenshots\Screenshot (492).png"/>
          <p:cNvPicPr>
            <a:picLocks noChangeAspect="1" noChangeArrowheads="1"/>
          </p:cNvPicPr>
          <p:nvPr/>
        </p:nvPicPr>
        <p:blipFill>
          <a:blip r:embed="rId4"/>
          <a:srcRect/>
          <a:stretch>
            <a:fillRect/>
          </a:stretch>
        </p:blipFill>
        <p:spPr bwMode="auto">
          <a:xfrm>
            <a:off x="230506" y="3592285"/>
            <a:ext cx="5882912" cy="3095898"/>
          </a:xfrm>
          <a:prstGeom prst="rect">
            <a:avLst/>
          </a:prstGeom>
          <a:noFill/>
        </p:spPr>
      </p:pic>
      <p:pic>
        <p:nvPicPr>
          <p:cNvPr id="4101" name="Picture 5" descr="C:\Users\HP\Desktop\projectDiagram\screenshots\Screenshot (493).png"/>
          <p:cNvPicPr>
            <a:picLocks noChangeAspect="1" noChangeArrowheads="1"/>
          </p:cNvPicPr>
          <p:nvPr/>
        </p:nvPicPr>
        <p:blipFill>
          <a:blip r:embed="rId5"/>
          <a:srcRect/>
          <a:stretch>
            <a:fillRect/>
          </a:stretch>
        </p:blipFill>
        <p:spPr bwMode="auto">
          <a:xfrm>
            <a:off x="6239419" y="3544498"/>
            <a:ext cx="5700032" cy="310922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5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5588142" y="127521"/>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1755032" y="3580164"/>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2850053" y="2369131"/>
            <a:ext cx="9341948"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2897316" y="2558135"/>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3963234" y="4138739"/>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5715831" y="2260793"/>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8475157" y="2417546"/>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7220084" y="3591855"/>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10540379" y="3022794"/>
            <a:ext cx="1557752" cy="261610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7156616" y="3987334"/>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8496799" y="2432855"/>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HP\Desktop\projectDiagram\screenshots\Screenshot (494).png"/>
          <p:cNvPicPr>
            <a:picLocks noChangeAspect="1" noChangeArrowheads="1"/>
          </p:cNvPicPr>
          <p:nvPr/>
        </p:nvPicPr>
        <p:blipFill>
          <a:blip r:embed="rId2"/>
          <a:srcRect/>
          <a:stretch>
            <a:fillRect/>
          </a:stretch>
        </p:blipFill>
        <p:spPr bwMode="auto">
          <a:xfrm>
            <a:off x="230504" y="130628"/>
            <a:ext cx="5412649" cy="3317966"/>
          </a:xfrm>
          <a:prstGeom prst="rect">
            <a:avLst/>
          </a:prstGeom>
          <a:noFill/>
        </p:spPr>
      </p:pic>
      <p:pic>
        <p:nvPicPr>
          <p:cNvPr id="5123" name="Picture 3" descr="C:\Users\HP\Desktop\projectDiagram\screenshots\Screenshot (495).png"/>
          <p:cNvPicPr>
            <a:picLocks noChangeAspect="1" noChangeArrowheads="1"/>
          </p:cNvPicPr>
          <p:nvPr/>
        </p:nvPicPr>
        <p:blipFill>
          <a:blip r:embed="rId3"/>
          <a:srcRect/>
          <a:stretch>
            <a:fillRect/>
          </a:stretch>
        </p:blipFill>
        <p:spPr bwMode="auto">
          <a:xfrm>
            <a:off x="5873659" y="209005"/>
            <a:ext cx="6131107" cy="3265715"/>
          </a:xfrm>
          <a:prstGeom prst="rect">
            <a:avLst/>
          </a:prstGeom>
          <a:noFill/>
        </p:spPr>
      </p:pic>
      <p:pic>
        <p:nvPicPr>
          <p:cNvPr id="5124" name="Picture 4" descr="C:\Users\HP\Desktop\projectDiagram\screenshots\Screenshot (496).png"/>
          <p:cNvPicPr>
            <a:picLocks noChangeAspect="1" noChangeArrowheads="1"/>
          </p:cNvPicPr>
          <p:nvPr/>
        </p:nvPicPr>
        <p:blipFill>
          <a:blip r:embed="rId4"/>
          <a:srcRect/>
          <a:stretch>
            <a:fillRect/>
          </a:stretch>
        </p:blipFill>
        <p:spPr bwMode="auto">
          <a:xfrm>
            <a:off x="191317" y="3526972"/>
            <a:ext cx="5703994" cy="3206931"/>
          </a:xfrm>
          <a:prstGeom prst="rect">
            <a:avLst/>
          </a:prstGeom>
          <a:noFill/>
        </p:spPr>
      </p:pic>
      <p:pic>
        <p:nvPicPr>
          <p:cNvPr id="5125" name="Picture 5" descr="C:\Users\HP\Desktop\projectDiagram\screenshots\Screenshot (497).png"/>
          <p:cNvPicPr>
            <a:picLocks noChangeAspect="1" noChangeArrowheads="1"/>
          </p:cNvPicPr>
          <p:nvPr/>
        </p:nvPicPr>
        <p:blipFill>
          <a:blip r:embed="rId5"/>
          <a:srcRect/>
          <a:stretch>
            <a:fillRect/>
          </a:stretch>
        </p:blipFill>
        <p:spPr bwMode="auto">
          <a:xfrm>
            <a:off x="6030414" y="3581335"/>
            <a:ext cx="5922100" cy="3106848"/>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HP\Desktop\projectDiagram\screenshots\Screenshot (498).png"/>
          <p:cNvPicPr>
            <a:picLocks noChangeAspect="1" noChangeArrowheads="1"/>
          </p:cNvPicPr>
          <p:nvPr/>
        </p:nvPicPr>
        <p:blipFill>
          <a:blip r:embed="rId2"/>
          <a:srcRect/>
          <a:stretch>
            <a:fillRect/>
          </a:stretch>
        </p:blipFill>
        <p:spPr bwMode="auto">
          <a:xfrm>
            <a:off x="165192" y="130628"/>
            <a:ext cx="5830660" cy="3429000"/>
          </a:xfrm>
          <a:prstGeom prst="rect">
            <a:avLst/>
          </a:prstGeom>
          <a:noFill/>
        </p:spPr>
      </p:pic>
      <p:pic>
        <p:nvPicPr>
          <p:cNvPr id="6147" name="Picture 3" descr="C:\Users\HP\Desktop\projectDiagram\screenshots\Screenshot (499).png"/>
          <p:cNvPicPr>
            <a:picLocks noChangeAspect="1" noChangeArrowheads="1"/>
          </p:cNvPicPr>
          <p:nvPr/>
        </p:nvPicPr>
        <p:blipFill>
          <a:blip r:embed="rId3"/>
          <a:srcRect/>
          <a:stretch>
            <a:fillRect/>
          </a:stretch>
        </p:blipFill>
        <p:spPr bwMode="auto">
          <a:xfrm>
            <a:off x="6252482" y="168296"/>
            <a:ext cx="5686969" cy="3345614"/>
          </a:xfrm>
          <a:prstGeom prst="rect">
            <a:avLst/>
          </a:prstGeom>
          <a:noFill/>
        </p:spPr>
      </p:pic>
      <p:pic>
        <p:nvPicPr>
          <p:cNvPr id="6148" name="Picture 4" descr="C:\Users\HP\Desktop\projectDiagram\screenshots\Screenshot (500).png"/>
          <p:cNvPicPr>
            <a:picLocks noChangeAspect="1" noChangeArrowheads="1"/>
          </p:cNvPicPr>
          <p:nvPr/>
        </p:nvPicPr>
        <p:blipFill>
          <a:blip r:embed="rId4"/>
          <a:srcRect/>
          <a:stretch>
            <a:fillRect/>
          </a:stretch>
        </p:blipFill>
        <p:spPr bwMode="auto">
          <a:xfrm>
            <a:off x="195943" y="3690256"/>
            <a:ext cx="5603965" cy="3102429"/>
          </a:xfrm>
          <a:prstGeom prst="rect">
            <a:avLst/>
          </a:prstGeom>
          <a:noFill/>
        </p:spPr>
      </p:pic>
      <p:pic>
        <p:nvPicPr>
          <p:cNvPr id="6149" name="Picture 5" descr="C:\Users\HP\Desktop\projectDiagram\screenshots\Screenshot (501).png"/>
          <p:cNvPicPr>
            <a:picLocks noChangeAspect="1" noChangeArrowheads="1"/>
          </p:cNvPicPr>
          <p:nvPr/>
        </p:nvPicPr>
        <p:blipFill>
          <a:blip r:embed="rId5"/>
          <a:srcRect/>
          <a:stretch>
            <a:fillRect/>
          </a:stretch>
        </p:blipFill>
        <p:spPr bwMode="auto">
          <a:xfrm>
            <a:off x="6018896" y="3722912"/>
            <a:ext cx="5933618" cy="2952208"/>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HP\Desktop\projectDiagram\screenshots\Screenshot (502).png"/>
          <p:cNvPicPr>
            <a:picLocks noChangeAspect="1" noChangeArrowheads="1"/>
          </p:cNvPicPr>
          <p:nvPr/>
        </p:nvPicPr>
        <p:blipFill>
          <a:blip r:embed="rId2"/>
          <a:srcRect/>
          <a:stretch>
            <a:fillRect/>
          </a:stretch>
        </p:blipFill>
        <p:spPr bwMode="auto">
          <a:xfrm>
            <a:off x="178252" y="143689"/>
            <a:ext cx="5530215" cy="2847705"/>
          </a:xfrm>
          <a:prstGeom prst="rect">
            <a:avLst/>
          </a:prstGeom>
          <a:noFill/>
        </p:spPr>
      </p:pic>
      <p:pic>
        <p:nvPicPr>
          <p:cNvPr id="7171" name="Picture 3" descr="C:\Users\HP\Desktop\projectDiagram\screenshots\Screenshot (503).png"/>
          <p:cNvPicPr>
            <a:picLocks noChangeAspect="1" noChangeArrowheads="1"/>
          </p:cNvPicPr>
          <p:nvPr/>
        </p:nvPicPr>
        <p:blipFill>
          <a:blip r:embed="rId3"/>
          <a:srcRect/>
          <a:stretch>
            <a:fillRect/>
          </a:stretch>
        </p:blipFill>
        <p:spPr bwMode="auto">
          <a:xfrm>
            <a:off x="5825762" y="163248"/>
            <a:ext cx="6179004" cy="2867336"/>
          </a:xfrm>
          <a:prstGeom prst="rect">
            <a:avLst/>
          </a:prstGeom>
          <a:noFill/>
        </p:spPr>
      </p:pic>
      <p:pic>
        <p:nvPicPr>
          <p:cNvPr id="7172" name="Picture 4" descr="C:\Users\HP\Desktop\projectDiagram\screenshots\Screenshot (504).png"/>
          <p:cNvPicPr>
            <a:picLocks noChangeAspect="1" noChangeArrowheads="1"/>
          </p:cNvPicPr>
          <p:nvPr/>
        </p:nvPicPr>
        <p:blipFill>
          <a:blip r:embed="rId4"/>
          <a:srcRect/>
          <a:stretch>
            <a:fillRect/>
          </a:stretch>
        </p:blipFill>
        <p:spPr bwMode="auto">
          <a:xfrm>
            <a:off x="191316" y="3100534"/>
            <a:ext cx="5556341" cy="3679087"/>
          </a:xfrm>
          <a:prstGeom prst="rect">
            <a:avLst/>
          </a:prstGeom>
          <a:noFill/>
        </p:spPr>
      </p:pic>
      <p:pic>
        <p:nvPicPr>
          <p:cNvPr id="7173" name="Picture 5" descr="C:\Users\HP\Desktop\projectDiagram\screenshots\Screenshot (505).png"/>
          <p:cNvPicPr>
            <a:picLocks noChangeAspect="1" noChangeArrowheads="1"/>
          </p:cNvPicPr>
          <p:nvPr/>
        </p:nvPicPr>
        <p:blipFill>
          <a:blip r:embed="rId5"/>
          <a:srcRect/>
          <a:stretch>
            <a:fillRect/>
          </a:stretch>
        </p:blipFill>
        <p:spPr bwMode="auto">
          <a:xfrm>
            <a:off x="6017351" y="3242314"/>
            <a:ext cx="5974352" cy="335893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816109" y="1551297"/>
            <a:ext cx="5966588" cy="4247317"/>
          </a:xfrm>
          <a:prstGeom prst="rect">
            <a:avLst/>
          </a:prstGeom>
          <a:noFill/>
        </p:spPr>
        <p:txBody>
          <a:bodyPr wrap="square" rtlCol="0">
            <a:spAutoFit/>
          </a:bodyPr>
          <a:lstStyle/>
          <a:p>
            <a:pPr lvl="0" algn="just"/>
            <a:r>
              <a:rPr lang="en-US" b="1" dirty="0">
                <a:solidFill>
                  <a:schemeClr val="bg1"/>
                </a:solidFill>
              </a:rPr>
              <a:t>The application will use JavaScript, jQuery and CSS as main web technologies.</a:t>
            </a:r>
          </a:p>
          <a:p>
            <a:pPr lvl="0" algn="just"/>
            <a:r>
              <a:rPr lang="en-US" b="1" dirty="0">
                <a:solidFill>
                  <a:schemeClr val="bg1"/>
                </a:solidFill>
              </a:rPr>
              <a:t>HTTP and FTP protocols are used as communication protocols. FTP is used to upload the web application in live domain and the client can access it via HTTP protocol.</a:t>
            </a:r>
          </a:p>
          <a:p>
            <a:pPr lvl="0" algn="just"/>
            <a:r>
              <a:rPr lang="en-GB" b="1" dirty="0">
                <a:solidFill>
                  <a:schemeClr val="bg1"/>
                </a:solidFill>
              </a:rPr>
              <a:t>SMTP protocol is used for Email communication.</a:t>
            </a:r>
            <a:endParaRPr lang="en-US" b="1" dirty="0">
              <a:solidFill>
                <a:schemeClr val="bg1"/>
              </a:solidFill>
            </a:endParaRPr>
          </a:p>
          <a:p>
            <a:pPr lvl="0" algn="just"/>
            <a:r>
              <a:rPr lang="en-US" b="1" dirty="0">
                <a:solidFill>
                  <a:schemeClr val="bg1"/>
                </a:solidFill>
              </a:rPr>
              <a:t>Several types of validations make this web application a secured one and SQL Injections can also be prevented.</a:t>
            </a:r>
          </a:p>
          <a:p>
            <a:pPr lvl="0" algn="just"/>
            <a:r>
              <a:rPr lang="en-US" b="1" dirty="0">
                <a:solidFill>
                  <a:schemeClr val="bg1"/>
                </a:solidFill>
              </a:rPr>
              <a:t>Since Student’s Online Portal is a web-based application, internet connection must be established.</a:t>
            </a:r>
          </a:p>
          <a:p>
            <a:pPr lvl="0" algn="just"/>
            <a:r>
              <a:rPr lang="en-US" b="1" dirty="0">
                <a:solidFill>
                  <a:schemeClr val="bg1"/>
                </a:solidFill>
              </a:rPr>
              <a:t>The Student’s Online Portal will be used on PCs and will function via internet or intranet in any web browser.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895703" y="1979584"/>
            <a:ext cx="6096000" cy="3785652"/>
          </a:xfrm>
          <a:prstGeom prst="rect">
            <a:avLst/>
          </a:prstGeom>
        </p:spPr>
        <p:txBody>
          <a:bodyPr wrap="square">
            <a:spAutoFit/>
          </a:bodyPr>
          <a:lstStyle/>
          <a:p>
            <a:pPr algn="just">
              <a:buFont typeface="Arial" pitchFamily="34" charset="0"/>
              <a:buChar char="•"/>
            </a:pPr>
            <a:r>
              <a:rPr lang="en-GB" sz="2400" dirty="0">
                <a:solidFill>
                  <a:schemeClr val="bg1"/>
                </a:solidFill>
              </a:rPr>
              <a:t>Managing student information.</a:t>
            </a:r>
          </a:p>
          <a:p>
            <a:pPr algn="just">
              <a:buFont typeface="Arial" pitchFamily="34" charset="0"/>
              <a:buChar char="•"/>
            </a:pPr>
            <a:r>
              <a:rPr lang="en-GB" sz="2400" dirty="0">
                <a:solidFill>
                  <a:schemeClr val="bg1"/>
                </a:solidFill>
              </a:rPr>
              <a:t>Effortless Communication.</a:t>
            </a:r>
          </a:p>
          <a:p>
            <a:pPr algn="just">
              <a:buFont typeface="Arial" pitchFamily="34" charset="0"/>
              <a:buChar char="•"/>
            </a:pPr>
            <a:r>
              <a:rPr lang="en-GB" sz="2400" dirty="0">
                <a:solidFill>
                  <a:schemeClr val="bg1"/>
                </a:solidFill>
              </a:rPr>
              <a:t>Lesser time requirement to maintain and manage records of student and faculty.</a:t>
            </a:r>
          </a:p>
          <a:p>
            <a:pPr algn="just">
              <a:buFont typeface="Arial" pitchFamily="34" charset="0"/>
              <a:buChar char="•"/>
            </a:pPr>
            <a:r>
              <a:rPr lang="en-GB" sz="2400" dirty="0">
                <a:solidFill>
                  <a:schemeClr val="bg1"/>
                </a:solidFill>
              </a:rPr>
              <a:t>Automatic record generation of day to day schedules, exams, courses and assignments.</a:t>
            </a:r>
          </a:p>
          <a:p>
            <a:pPr algn="just">
              <a:buFont typeface="Arial" pitchFamily="34" charset="0"/>
              <a:buChar char="•"/>
            </a:pPr>
            <a:r>
              <a:rPr lang="en-GB" sz="2400" dirty="0">
                <a:solidFill>
                  <a:schemeClr val="bg1"/>
                </a:solidFill>
              </a:rPr>
              <a:t>Paper work is reduced due to record stored into excel sheets.</a:t>
            </a:r>
          </a:p>
          <a:p>
            <a:pPr algn="just">
              <a:buFont typeface="Arial" pitchFamily="34" charset="0"/>
              <a:buChar char="•"/>
            </a:pPr>
            <a:r>
              <a:rPr lang="en-GB" sz="2400" dirty="0">
                <a:solidFill>
                  <a:schemeClr val="bg1"/>
                </a:solidFill>
              </a:rPr>
              <a:t>All requirements at one platform.</a:t>
            </a:r>
            <a:endParaRPr lang="en-US" sz="240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6257109" y="2142309"/>
            <a:ext cx="5747656" cy="2308324"/>
          </a:xfrm>
          <a:prstGeom prst="rect">
            <a:avLst/>
          </a:prstGeom>
        </p:spPr>
        <p:txBody>
          <a:bodyPr wrap="square">
            <a:spAutoFit/>
          </a:bodyPr>
          <a:lstStyle/>
          <a:p>
            <a:pPr algn="just">
              <a:buFont typeface="Arial" pitchFamily="34" charset="0"/>
              <a:buChar char="•"/>
            </a:pPr>
            <a:r>
              <a:rPr lang="en-GB" sz="2400" dirty="0">
                <a:solidFill>
                  <a:schemeClr val="bg1"/>
                </a:solidFill>
              </a:rPr>
              <a:t>Manual admission or document submission is required for registering to system.</a:t>
            </a:r>
          </a:p>
          <a:p>
            <a:pPr algn="just">
              <a:buFont typeface="Arial" pitchFamily="34" charset="0"/>
              <a:buChar char="•"/>
            </a:pPr>
            <a:r>
              <a:rPr lang="en-GB" sz="2400" dirty="0">
                <a:solidFill>
                  <a:schemeClr val="bg1"/>
                </a:solidFill>
              </a:rPr>
              <a:t>No online payment facility given, hence payment must be done manually. But this can be done as future enhancement.</a:t>
            </a:r>
            <a:endParaRPr lang="en-US" sz="2400"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985926" y="2413456"/>
            <a:ext cx="5822897" cy="3416320"/>
          </a:xfrm>
          <a:prstGeom prst="rect">
            <a:avLst/>
          </a:prstGeom>
          <a:noFill/>
        </p:spPr>
        <p:txBody>
          <a:bodyPr wrap="square" rtlCol="0">
            <a:spAutoFit/>
          </a:bodyPr>
          <a:lstStyle/>
          <a:p>
            <a:pPr algn="just"/>
            <a:r>
              <a:rPr lang="en-US" b="1" dirty="0">
                <a:solidFill>
                  <a:schemeClr val="bg1"/>
                </a:solidFill>
              </a:rPr>
              <a:t>This project aid in automating the existing manual system. This is a paperless work. It can be monitored and guarded remotely. It cut down the man power required and provides accurate information. All years together huddled information can be saved and can be accessed at any time. For this reason, the data stored in the repository helps in taking decision by management. So, it is improved to have a Web Based system. All the stakeholders, faculty and authority can get the required information without delay. This system is crucial in the colleges and universities.</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557554" y="1881057"/>
            <a:ext cx="5172892" cy="2862322"/>
          </a:xfrm>
          <a:prstGeom prst="rect">
            <a:avLst/>
          </a:prstGeom>
          <a:noFill/>
        </p:spPr>
        <p:txBody>
          <a:bodyPr wrap="square" rtlCol="0">
            <a:spAutoFit/>
          </a:bodyPr>
          <a:lstStyle/>
          <a:p>
            <a:pPr algn="just"/>
            <a:r>
              <a:rPr lang="en-US" b="1" dirty="0">
                <a:solidFill>
                  <a:schemeClr val="bg1"/>
                </a:solidFill>
              </a:rPr>
              <a:t>This project can be enhanced further by adding payable additional courses, online feedback system, online payment facility for the members to reduce the extra work of the admin.</a:t>
            </a:r>
          </a:p>
          <a:p>
            <a:pPr algn="just"/>
            <a:r>
              <a:rPr lang="en-US" b="1" dirty="0">
                <a:solidFill>
                  <a:schemeClr val="bg1"/>
                </a:solidFill>
              </a:rPr>
              <a:t> The software is flexible enough to be modified and implemented as per future requirements.</a:t>
            </a:r>
          </a:p>
          <a:p>
            <a:pPr algn="just"/>
            <a:r>
              <a:rPr lang="en-US" b="1" dirty="0">
                <a:solidFill>
                  <a:schemeClr val="bg1"/>
                </a:solidFill>
              </a:rPr>
              <a:t> We have tried our Best to present this free and user–friendly website to Institutes.</a:t>
            </a: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585323"/>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3"/>
              </a:rPr>
              <a:t>http://www.ijcstjournal.org/volume-7/issue-1/IJCST-V7I1P4.pdf</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7"/>
              </a:rPr>
              <a:t>https://angular.io/docs</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8"/>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2"/>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31089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4272082" y="1090802"/>
            <a:ext cx="6608354" cy="5693866"/>
          </a:xfrm>
          <a:prstGeom prst="rect">
            <a:avLst/>
          </a:prstGeom>
        </p:spPr>
        <p:txBody>
          <a:bodyPr wrap="square">
            <a:spAutoFit/>
          </a:bodyPr>
          <a:lstStyle/>
          <a:p>
            <a:pPr algn="just"/>
            <a:r>
              <a:rPr lang="en-US" sz="2800" b="1" dirty="0">
                <a:solidFill>
                  <a:schemeClr val="bg1"/>
                </a:solidFill>
              </a:rPr>
              <a:t>Portal is a web system that provides the function and features to authenticate and identify the users and provide then with easy, intuitive, personalized and user-customizable web-interface for facilitating access to information and services that are of primary relevance and interests to the users. Student Portal is nothing but a portal which thinks students as the main target users &amp; provides so many useful services to students at a single place &amp; through a single interface but in customized form.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311264-372A-4326-97EC-9A0EC55610B4}"/>
              </a:ext>
            </a:extLst>
          </p:cNvPr>
          <p:cNvSpPr txBox="1"/>
          <p:nvPr/>
        </p:nvSpPr>
        <p:spPr>
          <a:xfrm>
            <a:off x="6113417" y="2271395"/>
            <a:ext cx="5365931" cy="830997"/>
          </a:xfrm>
          <a:prstGeom prst="rect">
            <a:avLst/>
          </a:prstGeom>
          <a:noFill/>
        </p:spPr>
        <p:txBody>
          <a:bodyPr wrap="square" rtlCol="0">
            <a:spAutoFit/>
          </a:bodyPr>
          <a:lstStyle/>
          <a:p>
            <a:pPr algn="just"/>
            <a:r>
              <a:rPr lang="en-US" altLang="ko-KR" sz="1600" dirty="0">
                <a:solidFill>
                  <a:schemeClr val="bg1"/>
                </a:solidFill>
                <a:cs typeface="Arial" pitchFamily="34" charset="0"/>
              </a:rPr>
              <a:t>Due to pandemic, the institute faces multiple difficulties for communicating as well as sharing required resources to the students.</a:t>
            </a:r>
          </a:p>
        </p:txBody>
      </p:sp>
      <p:sp>
        <p:nvSpPr>
          <p:cNvPr id="12" name="TextBox 11">
            <a:extLst>
              <a:ext uri="{FF2B5EF4-FFF2-40B4-BE49-F238E27FC236}">
                <a16:creationId xmlns:a16="http://schemas.microsoft.com/office/drawing/2014/main" id="{AC78A5D7-01DA-4270-B210-34E6FA47678F}"/>
              </a:ext>
            </a:extLst>
          </p:cNvPr>
          <p:cNvSpPr txBox="1"/>
          <p:nvPr/>
        </p:nvSpPr>
        <p:spPr>
          <a:xfrm>
            <a:off x="6178731" y="3308325"/>
            <a:ext cx="5326743" cy="830997"/>
          </a:xfrm>
          <a:prstGeom prst="rect">
            <a:avLst/>
          </a:prstGeom>
          <a:noFill/>
        </p:spPr>
        <p:txBody>
          <a:bodyPr wrap="square" rtlCol="0">
            <a:spAutoFit/>
          </a:bodyPr>
          <a:lstStyle/>
          <a:p>
            <a:pPr algn="just"/>
            <a:r>
              <a:rPr lang="en-US" altLang="ko-KR" sz="1600" dirty="0">
                <a:solidFill>
                  <a:schemeClr val="bg1"/>
                </a:solidFill>
                <a:cs typeface="Arial" pitchFamily="34" charset="0"/>
              </a:rPr>
              <a:t>Students and faculties  has to go through  various procedure to communicate with the institute in order to change his profile or course related details.</a:t>
            </a:r>
          </a:p>
        </p:txBody>
      </p:sp>
      <p:sp>
        <p:nvSpPr>
          <p:cNvPr id="16" name="TextBox 15">
            <a:extLst>
              <a:ext uri="{FF2B5EF4-FFF2-40B4-BE49-F238E27FC236}">
                <a16:creationId xmlns:a16="http://schemas.microsoft.com/office/drawing/2014/main" id="{81637828-380D-4ECF-8370-65FACB7001D9}"/>
              </a:ext>
            </a:extLst>
          </p:cNvPr>
          <p:cNvSpPr txBox="1"/>
          <p:nvPr/>
        </p:nvSpPr>
        <p:spPr>
          <a:xfrm>
            <a:off x="6191794" y="4346748"/>
            <a:ext cx="5274492" cy="830997"/>
          </a:xfrm>
          <a:prstGeom prst="rect">
            <a:avLst/>
          </a:prstGeom>
          <a:noFill/>
        </p:spPr>
        <p:txBody>
          <a:bodyPr wrap="square" rtlCol="0">
            <a:spAutoFit/>
          </a:bodyPr>
          <a:lstStyle/>
          <a:p>
            <a:pPr algn="just"/>
            <a:r>
              <a:rPr lang="en-US" altLang="ko-KR" sz="1600" dirty="0">
                <a:solidFill>
                  <a:schemeClr val="bg1"/>
                </a:solidFill>
                <a:cs typeface="Arial" pitchFamily="34" charset="0"/>
              </a:rPr>
              <a:t>Students and Faculties can not get all the requirements that are necessary  for  the completion of their course. Hence, they require a proper platform of communication.</a:t>
            </a:r>
          </a:p>
        </p:txBody>
      </p:sp>
      <p:sp>
        <p:nvSpPr>
          <p:cNvPr id="4" name="TextBox 3">
            <a:extLst>
              <a:ext uri="{FF2B5EF4-FFF2-40B4-BE49-F238E27FC236}">
                <a16:creationId xmlns:a16="http://schemas.microsoft.com/office/drawing/2014/main" id="{4086EBB8-367D-4A3E-9C2A-B1C6BD1F9605}"/>
              </a:ext>
            </a:extLst>
          </p:cNvPr>
          <p:cNvSpPr txBox="1"/>
          <p:nvPr/>
        </p:nvSpPr>
        <p:spPr>
          <a:xfrm>
            <a:off x="6113417" y="1099855"/>
            <a:ext cx="5352869" cy="1077218"/>
          </a:xfrm>
          <a:prstGeom prst="rect">
            <a:avLst/>
          </a:prstGeom>
          <a:noFill/>
        </p:spPr>
        <p:txBody>
          <a:bodyPr wrap="square" rtlCol="0" anchor="ctr">
            <a:spAutoFit/>
          </a:bodyPr>
          <a:lstStyle/>
          <a:p>
            <a:pPr algn="just"/>
            <a:r>
              <a:rPr lang="en-US" altLang="ko-KR" sz="1600" dirty="0">
                <a:solidFill>
                  <a:schemeClr val="bg1"/>
                </a:solidFill>
                <a:cs typeface="Arial" pitchFamily="34" charset="0"/>
              </a:rPr>
              <a:t>Now a days  the system in the institute has the process of making the paper report in any department which is done manually which in turn increases the time requirement.</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lumMod val="40000"/>
                    <a:lumOff val="60000"/>
                  </a:schemeClr>
                </a:solidFill>
                <a:latin typeface="+mj-lt"/>
                <a:cs typeface="Arial" pitchFamily="34" charset="0"/>
              </a:rPr>
              <a:t>          Motivation</a:t>
            </a:r>
            <a:endParaRPr lang="ko-KR" altLang="en-US" sz="4800" b="1" dirty="0">
              <a:solidFill>
                <a:schemeClr val="accent1">
                  <a:lumMod val="40000"/>
                  <a:lumOff val="60000"/>
                </a:schemeClr>
              </a:solidFill>
              <a:latin typeface="+mj-lt"/>
              <a:cs typeface="Arial" pitchFamily="34" charset="0"/>
            </a:endParaRPr>
          </a:p>
        </p:txBody>
      </p:sp>
      <p:sp>
        <p:nvSpPr>
          <p:cNvPr id="22" name="TextBox 21">
            <a:extLst>
              <a:ext uri="{FF2B5EF4-FFF2-40B4-BE49-F238E27FC236}">
                <a16:creationId xmlns:a16="http://schemas.microsoft.com/office/drawing/2014/main" id="{81637828-380D-4ECF-8370-65FACB7001D9}"/>
              </a:ext>
            </a:extLst>
          </p:cNvPr>
          <p:cNvSpPr txBox="1"/>
          <p:nvPr/>
        </p:nvSpPr>
        <p:spPr>
          <a:xfrm>
            <a:off x="6257109" y="5400484"/>
            <a:ext cx="5204823" cy="1077218"/>
          </a:xfrm>
          <a:prstGeom prst="rect">
            <a:avLst/>
          </a:prstGeom>
          <a:noFill/>
        </p:spPr>
        <p:txBody>
          <a:bodyPr wrap="square" rtlCol="0">
            <a:spAutoFit/>
          </a:bodyPr>
          <a:lstStyle/>
          <a:p>
            <a:pPr algn="just"/>
            <a:r>
              <a:rPr lang="en-GB" altLang="ko-KR" sz="1600" dirty="0">
                <a:solidFill>
                  <a:schemeClr val="bg1"/>
                </a:solidFill>
                <a:cs typeface="Arial" pitchFamily="34" charset="0"/>
              </a:rPr>
              <a:t>Student’s Online Portal will reduce institute’s  as well as user’s  efforts of following various procedures ,manual efforts and  a beneficiary platform to get all resources at one place.</a:t>
            </a: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695405" y="1602265"/>
            <a:ext cx="6335485" cy="5016758"/>
          </a:xfrm>
          <a:prstGeom prst="rect">
            <a:avLst/>
          </a:prstGeom>
          <a:noFill/>
        </p:spPr>
        <p:txBody>
          <a:bodyPr wrap="square" rtlCol="0">
            <a:spAutoFit/>
          </a:bodyPr>
          <a:lstStyle/>
          <a:p>
            <a:pPr algn="just"/>
            <a:r>
              <a:rPr lang="en-US" sz="1600" b="1" dirty="0">
                <a:solidFill>
                  <a:schemeClr val="bg1"/>
                </a:solidFill>
              </a:rPr>
              <a:t>The main purpose of this system, is to reduce the consumption of time during maintaining the records of college. Separate divisions are providing to maintain the records of teachers, students. Our System also procure an easy way not only to automate all functionalities of a college, but also to procure full functional reports to top management of college with the finest of details about any phase of college. </a:t>
            </a:r>
          </a:p>
          <a:p>
            <a:pPr algn="just"/>
            <a:endParaRPr lang="en-US" sz="1600" b="1" dirty="0">
              <a:solidFill>
                <a:schemeClr val="bg1"/>
              </a:solidFill>
            </a:endParaRPr>
          </a:p>
          <a:p>
            <a:pPr algn="just"/>
            <a:r>
              <a:rPr lang="en-US" sz="1600" b="1" dirty="0">
                <a:solidFill>
                  <a:schemeClr val="bg1"/>
                </a:solidFill>
              </a:rPr>
              <a:t>In other words, our college portal has, following objectives:</a:t>
            </a:r>
          </a:p>
          <a:p>
            <a:pPr algn="just"/>
            <a:endParaRPr lang="en-US" sz="1600" b="1" dirty="0">
              <a:solidFill>
                <a:schemeClr val="bg1"/>
              </a:solidFill>
            </a:endParaRPr>
          </a:p>
          <a:p>
            <a:pPr algn="just">
              <a:buFont typeface="Wingdings" pitchFamily="2" charset="2"/>
              <a:buChar char="Ø"/>
            </a:pPr>
            <a:r>
              <a:rPr lang="en-US" sz="1600" b="1" dirty="0">
                <a:solidFill>
                  <a:schemeClr val="bg1"/>
                </a:solidFill>
              </a:rPr>
              <a:t> Simple database is maintained.</a:t>
            </a:r>
          </a:p>
          <a:p>
            <a:pPr algn="just">
              <a:buFont typeface="Wingdings" pitchFamily="2" charset="2"/>
              <a:buChar char="Ø"/>
            </a:pPr>
            <a:endParaRPr lang="en-US" sz="1600" b="1" dirty="0">
              <a:solidFill>
                <a:schemeClr val="bg1"/>
              </a:solidFill>
            </a:endParaRPr>
          </a:p>
          <a:p>
            <a:pPr algn="just">
              <a:buFont typeface="Wingdings" pitchFamily="2" charset="2"/>
              <a:buChar char="Ø"/>
            </a:pPr>
            <a:r>
              <a:rPr lang="en-US" sz="1600" b="1" dirty="0">
                <a:solidFill>
                  <a:schemeClr val="bg1"/>
                </a:solidFill>
              </a:rPr>
              <a:t> Easy operations for the operator of the system. User interfaces are user accommodating and attractive; it takes very less time for the operator to use the system. </a:t>
            </a:r>
          </a:p>
          <a:p>
            <a:pPr algn="just">
              <a:buFont typeface="Wingdings" pitchFamily="2" charset="2"/>
              <a:buChar char="Ø"/>
            </a:pPr>
            <a:endParaRPr lang="en-US" sz="1600" b="1" dirty="0">
              <a:solidFill>
                <a:schemeClr val="bg1"/>
              </a:solidFill>
            </a:endParaRPr>
          </a:p>
          <a:p>
            <a:pPr algn="just">
              <a:buFont typeface="Wingdings" pitchFamily="2" charset="2"/>
              <a:buChar char="Ø"/>
            </a:pPr>
            <a:r>
              <a:rPr lang="en-US" sz="1600" b="1" dirty="0">
                <a:solidFill>
                  <a:schemeClr val="bg1"/>
                </a:solidFill>
              </a:rPr>
              <a:t>The aim is to design a college website which implant update information of the college that should improve expertness of college record management.</a:t>
            </a:r>
          </a:p>
          <a:p>
            <a:pPr algn="just">
              <a:buFont typeface="Arial" pitchFamily="34" charset="0"/>
              <a:buChar char="•"/>
            </a:pPr>
            <a:endParaRPr lang="en-US" sz="1600" b="1" dirty="0">
              <a:solidFill>
                <a:schemeClr val="bg1"/>
              </a:solidFill>
            </a:endParaRP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Objectives</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4807888" y="2890391"/>
            <a:ext cx="6946790" cy="1077218"/>
          </a:xfrm>
          <a:prstGeom prst="rect">
            <a:avLst/>
          </a:prstGeom>
        </p:spPr>
        <p:txBody>
          <a:bodyPr wrap="square">
            <a:spAutoFit/>
          </a:bodyPr>
          <a:lstStyle/>
          <a:p>
            <a:pPr algn="just"/>
            <a:r>
              <a:rPr lang="en-US" sz="3200" b="1" dirty="0">
                <a:solidFill>
                  <a:srgbClr val="7030A0"/>
                </a:solidFill>
              </a:rPr>
              <a:t>Front End: React</a:t>
            </a:r>
          </a:p>
          <a:p>
            <a:pPr algn="just"/>
            <a:r>
              <a:rPr lang="en-US" sz="3200" b="1" dirty="0">
                <a:solidFill>
                  <a:srgbClr val="7030A0"/>
                </a:solidFill>
              </a:rPr>
              <a:t>Back End: Java Spring Boot API.</a:t>
            </a:r>
          </a:p>
        </p:txBody>
      </p:sp>
    </p:spTree>
    <p:extLst>
      <p:ext uri="{BB962C8B-B14F-4D97-AF65-F5344CB8AC3E}">
        <p14:creationId xmlns:p14="http://schemas.microsoft.com/office/powerpoint/2010/main" val="394319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68137" y="3566039"/>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2194563" y="0"/>
            <a:ext cx="7159330" cy="584775"/>
          </a:xfrm>
          <a:prstGeom prst="rect">
            <a:avLst/>
          </a:prstGeom>
          <a:noFill/>
        </p:spPr>
        <p:txBody>
          <a:bodyPr wrap="square" rtlCol="0" anchor="ctr">
            <a:spAutoFit/>
          </a:bodyPr>
          <a:lstStyle/>
          <a:p>
            <a:pPr algn="ctr"/>
            <a:r>
              <a:rPr lang="en-GB" altLang="ko-KR" sz="3200" b="1" dirty="0">
                <a:solidFill>
                  <a:srgbClr val="FF0000"/>
                </a:solidFill>
                <a:latin typeface="+mj-lt"/>
                <a:cs typeface="Arial" pitchFamily="34" charset="0"/>
              </a:rPr>
              <a:t>        E-R Diagram</a:t>
            </a:r>
            <a:endParaRPr lang="ko-KR" altLang="en-US" sz="3200" b="1" dirty="0">
              <a:solidFill>
                <a:srgbClr val="FF0000"/>
              </a:solidFill>
              <a:latin typeface="+mj-lt"/>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97119"/>
            <a:ext cx="10371909" cy="646331"/>
          </a:xfrm>
          <a:prstGeom prst="rect">
            <a:avLst/>
          </a:prstGeom>
        </p:spPr>
        <p:txBody>
          <a:bodyPr wrap="square">
            <a:spAutoFit/>
          </a:bodyPr>
          <a:lstStyle/>
          <a:p>
            <a:pPr algn="r"/>
            <a:r>
              <a:rPr lang="en-GB" sz="3600" dirty="0">
                <a:solidFill>
                  <a:srgbClr val="FF0000"/>
                </a:solidFill>
              </a:rPr>
              <a:t>E-R Diagram(</a:t>
            </a:r>
            <a:r>
              <a:rPr lang="en-GB" sz="3600" dirty="0" err="1">
                <a:solidFill>
                  <a:srgbClr val="FF0000"/>
                </a:solidFill>
              </a:rPr>
              <a:t>MySQL</a:t>
            </a:r>
            <a:r>
              <a:rPr lang="en-GB" sz="3600" dirty="0">
                <a:solidFill>
                  <a:srgbClr val="FF0000"/>
                </a:solidFill>
              </a:rPr>
              <a:t> Auto generated)</a:t>
            </a:r>
            <a:endParaRPr lang="en-US" sz="3600" dirty="0">
              <a:solidFill>
                <a:srgbClr val="FF0000"/>
              </a:solidFill>
            </a:endParaRPr>
          </a:p>
        </p:txBody>
      </p:sp>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2529</TotalTime>
  <Words>982</Words>
  <Application>Microsoft Office PowerPoint</Application>
  <PresentationFormat>Widescreen</PresentationFormat>
  <Paragraphs>106</Paragraphs>
  <Slides>30</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Calibri</vt:lpstr>
      <vt:lpstr>Calibri Light</vt:lpstr>
      <vt:lpstr>Symbol</vt:lpstr>
      <vt:lpstr>Times New Roman</vt:lpstr>
      <vt:lpstr>Wingdings</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chinmayvyawahare94036@gmail.com</cp:lastModifiedBy>
  <cp:revision>175</cp:revision>
  <dcterms:created xsi:type="dcterms:W3CDTF">2020-01-20T05:08:25Z</dcterms:created>
  <dcterms:modified xsi:type="dcterms:W3CDTF">2023-03-10T12:10:47Z</dcterms:modified>
</cp:coreProperties>
</file>